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D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 autoAdjust="0"/>
  </p:normalViewPr>
  <p:slideViewPr>
    <p:cSldViewPr snapToGrid="0">
      <p:cViewPr>
        <p:scale>
          <a:sx n="70" d="100"/>
          <a:sy n="70" d="100"/>
        </p:scale>
        <p:origin x="116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61C37-2CA9-457A-A043-B648D974A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D4AB9A9-6957-40E9-9A94-0CBF56C3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C5E540-9E93-4E70-9B66-904D8B4C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755F3F-3605-4D70-A530-960A527E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2E2151-9F96-4587-93A8-A7CBF2E5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4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D63AF-0B3F-4AA0-90F8-8069425B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18637F-F5EA-409B-95E9-9541261EC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899EFE-0500-4D4F-AB6D-49AC593E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FBAF55-B154-421C-BB80-0110B111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F5EDE-3604-4876-B3B1-5B08144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38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D4F488B-EA00-4238-8E66-5BA1E23D9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AF3E32-877C-40F5-A117-3B2CD3C41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D0F25E-97EB-41A8-BFD4-22EC008C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5B34C6-970B-4188-84B9-45041BAC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BFE65D-7E85-43BF-B535-43BC983D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74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6D9CE-3B19-4D8D-90D9-E8FE47BD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BDEA18-133D-4CE1-B9C4-F903D1E8E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E1452E-8C12-4352-9144-3EA61889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A5D475-AC67-45E9-9CCA-0FB9C9A4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43EDDB-8980-4206-B0D9-C8DB380F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1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CF8C96-713C-433E-993A-9E2719C0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B3E02-58F2-42C2-8E7D-7B3180B3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4291EC-BEDC-4F50-8888-D46AC802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2C412D-7E00-43A0-8568-5F2C38FE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C7DB7D-7CB2-4476-9506-D96C8F82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97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B0D2B0-D2FC-458F-A2C9-36FB19E8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D4FACB-6830-40D4-8FA2-4B16BDEA8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1F1BED-54E9-41E3-8A2F-C12C78EB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2A5E6C-6CA4-49EF-A64E-B2DF3985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AB8957-A46A-4EEA-AA5C-6B2A90F5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9C77C5-E73E-4725-83A5-6F48C151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80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AD2C6-ACE2-41B6-84CE-83A05EE1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098A62-6183-45B4-B994-93DD7797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4C4C08-B37D-4652-9E67-890077219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6CB464-248E-4D27-958A-974C4C31A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EFAA54-6155-4CF7-86CE-A8EE3E2FF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F67C8-302B-418A-B3EC-637C3FF2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272E4B2-3A4F-4088-BFB4-9BAC5304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63504B-F8A1-4B99-AD47-D2C816E3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87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CF91A-1149-4BE6-B6ED-7CC6AE23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57782A-7338-4D89-981E-A9871AEB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08BA0F-9FCA-40BF-AD0E-519F6184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475210-8318-4329-B191-DE208763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31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2434E30-0EEA-4DB4-8115-F5780B28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A55FA4D-470A-4229-9A1C-183452C2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0CC539-B4C6-4EC4-9954-B8FF01C8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4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0FB1A5-09D2-434F-83D9-75E74C85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EE7828-B561-4FEF-B8F9-311A86E88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DE698B-FBA1-46D2-9D37-644E00755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741A79-DDA1-46F8-BDBC-55FA9F30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3AAD2-34A7-472A-8E1E-14504FB3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ACF9F2-2DCD-4BD4-8863-B4923A2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72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2A846A-7F53-4606-9AC8-9DF15CCC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327C5FD-AAAB-4192-8D3D-57BBEAE3A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E9887D-C9B7-448A-A6F7-0312140EC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F2611F-018B-4B0C-86D5-149A647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391D6F-D104-478C-BCE4-2F348E17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1163A6-AF05-4D69-BB08-70104687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29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6A1128B-D40C-4636-B82C-E36BB496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DF1FF4-1C11-4E27-A6FA-02A853C26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B21F8C-CAB5-44A7-9349-4D07060AB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50555-1252-4C7D-A756-57C350CBF525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C26D60-82AE-4870-A524-2F9746D65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EC2A3A-8E03-4240-A0A6-1C091F66A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4418B-56B7-4E9A-977B-DE157149BF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0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"/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hyperlink" Target="mailto:email@studenti.unisa.it" TargetMode="External"/><Relationship Id="rId9" Type="http://schemas.openxmlformats.org/officeDocument/2006/relationships/image" Target="../media/image10.ti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">
            <a:extLst>
              <a:ext uri="{FF2B5EF4-FFF2-40B4-BE49-F238E27FC236}">
                <a16:creationId xmlns:a16="http://schemas.microsoft.com/office/drawing/2014/main" id="{783B5065-CF5B-470E-BA15-8DE93C28DC61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" name="Titolo tesi">
            <a:extLst>
              <a:ext uri="{FF2B5EF4-FFF2-40B4-BE49-F238E27FC236}">
                <a16:creationId xmlns:a16="http://schemas.microsoft.com/office/drawing/2014/main" id="{B42F1E72-13C1-482B-9524-C7BD26C481D2}"/>
              </a:ext>
            </a:extLst>
          </p:cNvPr>
          <p:cNvSpPr txBox="1">
            <a:spLocks/>
          </p:cNvSpPr>
          <p:nvPr/>
        </p:nvSpPr>
        <p:spPr>
          <a:xfrm>
            <a:off x="-422536" y="1956624"/>
            <a:ext cx="13037072" cy="1573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4400" dirty="0">
                <a:latin typeface="Exo-Medium" panose="02000603000000000000" pitchFamily="50" charset="0"/>
                <a:ea typeface="LaZYDAY" panose="02000603000000000000" pitchFamily="2" charset="0"/>
              </a:rPr>
              <a:t>Machine Learning Fairness: definizione</a:t>
            </a:r>
          </a:p>
          <a:p>
            <a:r>
              <a:rPr lang="it-IT" sz="4400" dirty="0">
                <a:latin typeface="Exo-Medium" panose="02000603000000000000" pitchFamily="50" charset="0"/>
                <a:ea typeface="LaZYDAY" panose="02000603000000000000" pitchFamily="2" charset="0"/>
              </a:rPr>
              <a:t>di un catalogo di pattern e anti-pattern</a:t>
            </a:r>
          </a:p>
        </p:txBody>
      </p:sp>
      <p:sp>
        <p:nvSpPr>
          <p:cNvPr id="11" name="Nome Cognome Mat.:  xxxxxxxxx">
            <a:extLst>
              <a:ext uri="{FF2B5EF4-FFF2-40B4-BE49-F238E27FC236}">
                <a16:creationId xmlns:a16="http://schemas.microsoft.com/office/drawing/2014/main" id="{8EE325DF-80B4-4F8B-9699-861FB36E22AA}"/>
              </a:ext>
            </a:extLst>
          </p:cNvPr>
          <p:cNvSpPr txBox="1"/>
          <p:nvPr/>
        </p:nvSpPr>
        <p:spPr>
          <a:xfrm>
            <a:off x="6062599" y="5034670"/>
            <a:ext cx="55370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Francesco Abate</a:t>
            </a:r>
            <a:b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</a:br>
            <a: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Mat.</a:t>
            </a:r>
            <a:r>
              <a:rPr lang="en-US"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 0522500993</a:t>
            </a:r>
            <a: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  </a:t>
            </a:r>
          </a:p>
        </p:txBody>
      </p:sp>
      <p:sp>
        <p:nvSpPr>
          <p:cNvPr id="20" name="Prof. Nome Cognome…">
            <a:extLst>
              <a:ext uri="{FF2B5EF4-FFF2-40B4-BE49-F238E27FC236}">
                <a16:creationId xmlns:a16="http://schemas.microsoft.com/office/drawing/2014/main" id="{838ACCAB-A4A1-4BA9-B605-544510DBDF03}"/>
              </a:ext>
            </a:extLst>
          </p:cNvPr>
          <p:cNvSpPr txBox="1"/>
          <p:nvPr/>
        </p:nvSpPr>
        <p:spPr>
          <a:xfrm>
            <a:off x="668140" y="5040185"/>
            <a:ext cx="553702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2000" dirty="0">
                <a:latin typeface="Exo-light" panose="02000303000000000000" pitchFamily="50" charset="0"/>
              </a:rPr>
              <a:t>Prof. </a:t>
            </a:r>
            <a:r>
              <a:rPr lang="en-US" sz="2000" dirty="0">
                <a:latin typeface="Exo-light" panose="02000303000000000000" pitchFamily="50" charset="0"/>
              </a:rPr>
              <a:t>Fabio </a:t>
            </a:r>
            <a:r>
              <a:rPr lang="en-US" sz="2000" dirty="0" err="1">
                <a:latin typeface="Exo-light" panose="02000303000000000000" pitchFamily="50" charset="0"/>
              </a:rPr>
              <a:t>Palomba</a:t>
            </a:r>
            <a:endParaRPr sz="2000" dirty="0">
              <a:latin typeface="Exo-light" panose="02000303000000000000" pitchFamily="50" charset="0"/>
            </a:endParaRPr>
          </a:p>
          <a:p>
            <a:pPr defTabSz="534190"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2000" b="1" dirty="0" err="1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Dott.</a:t>
            </a:r>
            <a:r>
              <a:rPr lang="en-US" sz="2000" b="1" dirty="0" err="1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ssa</a:t>
            </a:r>
            <a:r>
              <a:rPr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Giulia </a:t>
            </a:r>
            <a:r>
              <a:rPr lang="en-US" sz="2000" b="1" dirty="0" err="1">
                <a:solidFill>
                  <a:srgbClr val="FFFFFF"/>
                </a:solidFill>
                <a:latin typeface="Exo-light" panose="02000303000000000000" pitchFamily="50" charset="0"/>
                <a:ea typeface="+mj-ea"/>
                <a:cs typeface="+mj-cs"/>
              </a:rPr>
              <a:t>Sellitto</a:t>
            </a:r>
            <a:endParaRPr sz="2000" b="1" dirty="0">
              <a:solidFill>
                <a:srgbClr val="FFFFFF"/>
              </a:solidFill>
              <a:latin typeface="Exo-light" panose="02000303000000000000" pitchFamily="50" charset="0"/>
              <a:ea typeface="+mj-ea"/>
              <a:cs typeface="+mj-cs"/>
            </a:endParaRPr>
          </a:p>
        </p:txBody>
      </p:sp>
      <p:sp>
        <p:nvSpPr>
          <p:cNvPr id="21" name="Corso di Laurea (Magistrale) in Informatica">
            <a:extLst>
              <a:ext uri="{FF2B5EF4-FFF2-40B4-BE49-F238E27FC236}">
                <a16:creationId xmlns:a16="http://schemas.microsoft.com/office/drawing/2014/main" id="{F0C27D10-3B7F-4EDF-A0F7-EB7289F03904}"/>
              </a:ext>
            </a:extLst>
          </p:cNvPr>
          <p:cNvSpPr txBox="1"/>
          <p:nvPr/>
        </p:nvSpPr>
        <p:spPr>
          <a:xfrm>
            <a:off x="1969632" y="575681"/>
            <a:ext cx="82527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Corso di </a:t>
            </a:r>
            <a:r>
              <a:rPr lang="en-US" sz="2800" dirty="0" err="1">
                <a:latin typeface="Exo-thin" panose="02000203000000000000" pitchFamily="50" charset="0"/>
                <a:ea typeface="LaZYDAY" panose="02000603000000000000" pitchFamily="2" charset="0"/>
              </a:rPr>
              <a:t>la</a:t>
            </a:r>
            <a:r>
              <a:rPr sz="2800" dirty="0" err="1">
                <a:latin typeface="Exo-thin" panose="02000203000000000000" pitchFamily="50" charset="0"/>
                <a:ea typeface="LaZYDAY" panose="02000603000000000000" pitchFamily="2" charset="0"/>
              </a:rPr>
              <a:t>urea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 </a:t>
            </a:r>
            <a:r>
              <a:rPr lang="en-US" sz="2800" dirty="0" err="1">
                <a:latin typeface="Exo-thin" panose="02000203000000000000" pitchFamily="50" charset="0"/>
                <a:ea typeface="LaZYDAY" panose="02000603000000000000" pitchFamily="2" charset="0"/>
              </a:rPr>
              <a:t>m</a:t>
            </a:r>
            <a:r>
              <a:rPr sz="2800" dirty="0" err="1">
                <a:latin typeface="Exo-thin" panose="02000203000000000000" pitchFamily="50" charset="0"/>
                <a:ea typeface="LaZYDAY" panose="02000603000000000000" pitchFamily="2" charset="0"/>
              </a:rPr>
              <a:t>agistrale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 in </a:t>
            </a:r>
            <a:r>
              <a:rPr lang="en-US" sz="2800" dirty="0">
                <a:latin typeface="Exo-thin" panose="02000203000000000000" pitchFamily="50" charset="0"/>
                <a:ea typeface="LaZYDAY" panose="02000603000000000000" pitchFamily="2" charset="0"/>
              </a:rPr>
              <a:t>i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</a:rPr>
              <a:t>nformatica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BD99A76E-5289-4123-85E0-507E4CBC42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9" y="125959"/>
            <a:ext cx="861082" cy="86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08F1D819-D4D4-4975-91D6-CFF05C1BD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1635" y="140753"/>
            <a:ext cx="842766" cy="842766"/>
          </a:xfrm>
          <a:prstGeom prst="rect">
            <a:avLst/>
          </a:prstGeom>
        </p:spPr>
      </p:pic>
      <p:pic>
        <p:nvPicPr>
          <p:cNvPr id="18" name="image2.png" descr="image2.png">
            <a:extLst>
              <a:ext uri="{FF2B5EF4-FFF2-40B4-BE49-F238E27FC236}">
                <a16:creationId xmlns:a16="http://schemas.microsoft.com/office/drawing/2014/main" id="{53BB7D4B-D49B-4209-BA4A-16A948F3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63F1F29-3592-65C3-D4F5-B0BC1BC6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sz="2800" dirty="0" err="1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Introduzione</a:t>
            </a:r>
            <a:r>
              <a:rPr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 e Background</a:t>
            </a: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8BBC3183-FB3D-B329-C339-3B9190B40819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5" name="image2.png" descr="image2.png">
            <a:extLst>
              <a:ext uri="{FF2B5EF4-FFF2-40B4-BE49-F238E27FC236}">
                <a16:creationId xmlns:a16="http://schemas.microsoft.com/office/drawing/2014/main" id="{1EE2BE01-9BBD-A5FB-199B-2A815478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1DD3F13-6BCE-25CA-2B54-FD5F24892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Metodologia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0FE13764-B657-0B82-1BA8-43FE20FD3926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2E9F1188-E42B-5660-3D90-55605269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87877C1-DFD3-B6E6-3759-B12ABAA74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Studio Empirico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C2407FDA-97E9-6471-03C1-A99D6CA09BCF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D0AC961E-53E6-342B-843F-0C06B858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516BB37-B0E7-7033-E7C3-90BE53CD7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Risultati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D46690E1-7925-3034-3B12-B457026462AE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00BDFCF6-E996-5014-B4F0-7062327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EE48FC8-26EF-DA0D-E04F-78967CDFF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Discussioni e Implicazioni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BE658C60-CCBE-CF45-581C-F5BFE6770F29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AC71B747-B26F-48FD-47D8-5010F911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87002F1-8C39-3795-6862-3AAD83C30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Titolo Sezione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2DC8C4C0-3E31-2EB9-A894-EC71D4DC3544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FF2E2D21-83C3-4FCF-51C4-9F9D5DFFB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B9FA020-7BD8-0866-3271-3F29741B0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troduzione e Background">
            <a:extLst>
              <a:ext uri="{FF2B5EF4-FFF2-40B4-BE49-F238E27FC236}">
                <a16:creationId xmlns:a16="http://schemas.microsoft.com/office/drawing/2014/main" id="{E32DF6C1-1445-4B2E-AADC-1A5A80E31B60}"/>
              </a:ext>
            </a:extLst>
          </p:cNvPr>
          <p:cNvSpPr txBox="1"/>
          <p:nvPr/>
        </p:nvSpPr>
        <p:spPr>
          <a:xfrm>
            <a:off x="582940" y="305492"/>
            <a:ext cx="11609060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sz="2800" dirty="0">
                <a:latin typeface="Exo-thin" panose="020002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Titolo Sezione</a:t>
            </a:r>
            <a:endParaRPr sz="2800" dirty="0">
              <a:latin typeface="Exo-thin" panose="02000203000000000000" pitchFamily="50" charset="0"/>
              <a:ea typeface="LaZYDAY" panose="02000603000000000000" pitchFamily="2" charset="0"/>
              <a:cs typeface="+mj-cs"/>
              <a:sym typeface="Helvetica Neue"/>
            </a:endParaRPr>
          </a:p>
        </p:txBody>
      </p:sp>
      <p:sp>
        <p:nvSpPr>
          <p:cNvPr id="29" name="Ricorda di mantenere il contenuto all’interno di questi margini">
            <a:extLst>
              <a:ext uri="{FF2B5EF4-FFF2-40B4-BE49-F238E27FC236}">
                <a16:creationId xmlns:a16="http://schemas.microsoft.com/office/drawing/2014/main" id="{1BB46802-91CE-475C-93FA-CAB6812F2450}"/>
              </a:ext>
            </a:extLst>
          </p:cNvPr>
          <p:cNvSpPr txBox="1"/>
          <p:nvPr/>
        </p:nvSpPr>
        <p:spPr>
          <a:xfrm>
            <a:off x="3814964" y="2529321"/>
            <a:ext cx="435705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light" panose="02000303000000000000" pitchFamily="50" charset="0"/>
              </a:rPr>
              <a:t>Ricorda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mantenere</a:t>
            </a:r>
            <a:r>
              <a:rPr dirty="0">
                <a:latin typeface="Exo-light" panose="02000303000000000000" pitchFamily="50" charset="0"/>
              </a:rPr>
              <a:t> il </a:t>
            </a:r>
            <a:r>
              <a:rPr dirty="0" err="1">
                <a:latin typeface="Exo-light" panose="02000303000000000000" pitchFamily="50" charset="0"/>
              </a:rPr>
              <a:t>contenuto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all’interno</a:t>
            </a:r>
            <a:r>
              <a:rPr dirty="0">
                <a:latin typeface="Exo-light" panose="02000303000000000000" pitchFamily="50" charset="0"/>
              </a:rPr>
              <a:t> di </a:t>
            </a:r>
            <a:r>
              <a:rPr dirty="0" err="1">
                <a:latin typeface="Exo-light" panose="02000303000000000000" pitchFamily="50" charset="0"/>
              </a:rPr>
              <a:t>questi</a:t>
            </a:r>
            <a:r>
              <a:rPr dirty="0">
                <a:latin typeface="Exo-light" panose="02000303000000000000" pitchFamily="50" charset="0"/>
              </a:rPr>
              <a:t> </a:t>
            </a:r>
            <a:r>
              <a:rPr dirty="0" err="1">
                <a:latin typeface="Exo-light" panose="02000303000000000000" pitchFamily="50" charset="0"/>
              </a:rPr>
              <a:t>margini</a:t>
            </a:r>
            <a:endParaRPr dirty="0">
              <a:latin typeface="Exo-light" panose="02000303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7A7F87-D732-4C85-BB94-C8A85FC59020}"/>
              </a:ext>
            </a:extLst>
          </p:cNvPr>
          <p:cNvSpPr/>
          <p:nvPr/>
        </p:nvSpPr>
        <p:spPr>
          <a:xfrm>
            <a:off x="480351" y="897069"/>
            <a:ext cx="11231297" cy="472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">
            <a:extLst>
              <a:ext uri="{FF2B5EF4-FFF2-40B4-BE49-F238E27FC236}">
                <a16:creationId xmlns:a16="http://schemas.microsoft.com/office/drawing/2014/main" id="{19144D4B-E6F2-02BC-A38B-49596BD255A7}"/>
              </a:ext>
            </a:extLst>
          </p:cNvPr>
          <p:cNvSpPr/>
          <p:nvPr/>
        </p:nvSpPr>
        <p:spPr>
          <a:xfrm>
            <a:off x="0" y="5951708"/>
            <a:ext cx="12192000" cy="90401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6" name="image2.png" descr="image2.png">
            <a:extLst>
              <a:ext uri="{FF2B5EF4-FFF2-40B4-BE49-F238E27FC236}">
                <a16:creationId xmlns:a16="http://schemas.microsoft.com/office/drawing/2014/main" id="{D845F2DA-F112-1FB8-7C7B-6EEED930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983" y="5951708"/>
            <a:ext cx="1903418" cy="9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D8C3022-4980-A2B3-EDB7-F668F0041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9" y="6012687"/>
            <a:ext cx="782053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">
            <a:extLst>
              <a:ext uri="{FF2B5EF4-FFF2-40B4-BE49-F238E27FC236}">
                <a16:creationId xmlns:a16="http://schemas.microsoft.com/office/drawing/2014/main" id="{71E96491-DB75-4BFC-B2A7-712288A56386}"/>
              </a:ext>
            </a:extLst>
          </p:cNvPr>
          <p:cNvSpPr/>
          <p:nvPr/>
        </p:nvSpPr>
        <p:spPr>
          <a:xfrm>
            <a:off x="8562974" y="-5659"/>
            <a:ext cx="3629025" cy="68815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" name="image2.png" descr="image2.png">
            <a:extLst>
              <a:ext uri="{FF2B5EF4-FFF2-40B4-BE49-F238E27FC236}">
                <a16:creationId xmlns:a16="http://schemas.microsoft.com/office/drawing/2014/main" id="{53BB7D4B-D49B-4209-BA4A-16A948F3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137" y="4742051"/>
            <a:ext cx="1903418" cy="91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email@studenti.unisa.it…">
            <a:extLst>
              <a:ext uri="{FF2B5EF4-FFF2-40B4-BE49-F238E27FC236}">
                <a16:creationId xmlns:a16="http://schemas.microsoft.com/office/drawing/2014/main" id="{D9F79088-D07C-448B-8540-241C7CC60D3F}"/>
              </a:ext>
            </a:extLst>
          </p:cNvPr>
          <p:cNvSpPr txBox="1"/>
          <p:nvPr/>
        </p:nvSpPr>
        <p:spPr>
          <a:xfrm>
            <a:off x="9728022" y="8063195"/>
            <a:ext cx="2619986" cy="10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4"/>
              </a:rPr>
              <a:t>email@studenti.unisa.it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25" name="world-wide-web.png" descr="world-wide-web.png">
            <a:extLst>
              <a:ext uri="{FF2B5EF4-FFF2-40B4-BE49-F238E27FC236}">
                <a16:creationId xmlns:a16="http://schemas.microsoft.com/office/drawing/2014/main" id="{1167F902-00E4-40D4-89B5-CBC256C14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007" y="849162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email.png" descr="email.png">
            <a:extLst>
              <a:ext uri="{FF2B5EF4-FFF2-40B4-BE49-F238E27FC236}">
                <a16:creationId xmlns:a16="http://schemas.microsoft.com/office/drawing/2014/main" id="{6408FF4D-541C-4AF2-BD62-4024C7060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Nome Cognome">
            <a:extLst>
              <a:ext uri="{FF2B5EF4-FFF2-40B4-BE49-F238E27FC236}">
                <a16:creationId xmlns:a16="http://schemas.microsoft.com/office/drawing/2014/main" id="{0B27B535-99B5-4BD5-8E58-C7EAEA37000B}"/>
              </a:ext>
            </a:extLst>
          </p:cNvPr>
          <p:cNvSpPr txBox="1"/>
          <p:nvPr/>
        </p:nvSpPr>
        <p:spPr>
          <a:xfrm>
            <a:off x="9262318" y="7314421"/>
            <a:ext cx="35513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t>Nome Cognome</a:t>
            </a:r>
          </a:p>
        </p:txBody>
      </p:sp>
      <p:sp>
        <p:nvSpPr>
          <p:cNvPr id="31" name="Grazie!">
            <a:extLst>
              <a:ext uri="{FF2B5EF4-FFF2-40B4-BE49-F238E27FC236}">
                <a16:creationId xmlns:a16="http://schemas.microsoft.com/office/drawing/2014/main" id="{3EF1DB3E-3836-49BB-A404-797EA0D2E4A5}"/>
              </a:ext>
            </a:extLst>
          </p:cNvPr>
          <p:cNvSpPr txBox="1"/>
          <p:nvPr/>
        </p:nvSpPr>
        <p:spPr>
          <a:xfrm>
            <a:off x="9633273" y="2941687"/>
            <a:ext cx="1167729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>
                <a:latin typeface="Exo-bold" panose="02000803000000000000" pitchFamily="50" charset="0"/>
              </a:rPr>
              <a:t>Grazie</a:t>
            </a:r>
            <a:r>
              <a:rPr dirty="0">
                <a:latin typeface="Exo-bold" panose="02000803000000000000" pitchFamily="50" charset="0"/>
              </a:rPr>
              <a:t>!</a:t>
            </a:r>
          </a:p>
        </p:txBody>
      </p:sp>
      <p:pic>
        <p:nvPicPr>
          <p:cNvPr id="32" name="c93f07229efd81d0f233e03f432d5458.jpg" descr="c93f07229efd81d0f233e03f432d5458.jpg">
            <a:extLst>
              <a:ext uri="{FF2B5EF4-FFF2-40B4-BE49-F238E27FC236}">
                <a16:creationId xmlns:a16="http://schemas.microsoft.com/office/drawing/2014/main" id="{40DDA961-8225-41A4-9CEA-A2BB6BBCD9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353" t="7250" r="34007" b="7246"/>
          <a:stretch>
            <a:fillRect/>
          </a:stretch>
        </p:blipFill>
        <p:spPr>
          <a:xfrm>
            <a:off x="452413" y="5324354"/>
            <a:ext cx="1187721" cy="11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7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7"/>
                  <a:pt x="12359" y="0"/>
                  <a:pt x="9841" y="0"/>
                </a:cubicBezTo>
                <a:close/>
              </a:path>
            </a:pathLst>
          </a:custGeom>
          <a:ln w="25400">
            <a:solidFill>
              <a:srgbClr val="41D87B"/>
            </a:solidFill>
          </a:ln>
        </p:spPr>
      </p:pic>
      <p:sp>
        <p:nvSpPr>
          <p:cNvPr id="33" name="Questa tesi ha contribuito a piantare un albero in ________">
            <a:extLst>
              <a:ext uri="{FF2B5EF4-FFF2-40B4-BE49-F238E27FC236}">
                <a16:creationId xmlns:a16="http://schemas.microsoft.com/office/drawing/2014/main" id="{C82BA3C7-AE24-4321-99F0-1AC670CF9525}"/>
              </a:ext>
            </a:extLst>
          </p:cNvPr>
          <p:cNvSpPr txBox="1"/>
          <p:nvPr/>
        </p:nvSpPr>
        <p:spPr>
          <a:xfrm>
            <a:off x="1851958" y="5927916"/>
            <a:ext cx="557596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800" dirty="0">
                <a:latin typeface="Exo-light" panose="02000303000000000000" pitchFamily="50" charset="0"/>
              </a:rPr>
              <a:t>Questa </a:t>
            </a:r>
            <a:r>
              <a:rPr sz="1800" dirty="0" err="1">
                <a:latin typeface="Exo-light" panose="02000303000000000000" pitchFamily="50" charset="0"/>
              </a:rPr>
              <a:t>tesi</a:t>
            </a:r>
            <a:r>
              <a:rPr sz="1800" dirty="0">
                <a:latin typeface="Exo-light" panose="02000303000000000000" pitchFamily="50" charset="0"/>
              </a:rPr>
              <a:t> ha </a:t>
            </a:r>
            <a:r>
              <a:rPr sz="1800" dirty="0" err="1">
                <a:latin typeface="Exo-light" panose="02000303000000000000" pitchFamily="50" charset="0"/>
              </a:rPr>
              <a:t>contribuito</a:t>
            </a:r>
            <a:r>
              <a:rPr sz="1800" dirty="0">
                <a:latin typeface="Exo-light" panose="02000303000000000000" pitchFamily="50" charset="0"/>
              </a:rPr>
              <a:t> a </a:t>
            </a:r>
            <a:r>
              <a:rPr sz="1800" dirty="0" err="1">
                <a:latin typeface="Exo-light" panose="02000303000000000000" pitchFamily="50" charset="0"/>
              </a:rPr>
              <a:t>piantare</a:t>
            </a:r>
            <a:r>
              <a:rPr sz="1800" dirty="0">
                <a:latin typeface="Exo-light" panose="02000303000000000000" pitchFamily="50" charset="0"/>
              </a:rPr>
              <a:t> un </a:t>
            </a:r>
            <a:r>
              <a:rPr sz="1800" dirty="0" err="1">
                <a:latin typeface="Exo-light" panose="02000303000000000000" pitchFamily="50" charset="0"/>
              </a:rPr>
              <a:t>albero</a:t>
            </a:r>
            <a:r>
              <a:rPr sz="1800" dirty="0">
                <a:latin typeface="Exo-light" panose="02000303000000000000" pitchFamily="50" charset="0"/>
              </a:rPr>
              <a:t> in ________</a:t>
            </a:r>
          </a:p>
        </p:txBody>
      </p:sp>
      <p:pic>
        <p:nvPicPr>
          <p:cNvPr id="35" name="Immagine" descr="Immagine">
            <a:extLst>
              <a:ext uri="{FF2B5EF4-FFF2-40B4-BE49-F238E27FC236}">
                <a16:creationId xmlns:a16="http://schemas.microsoft.com/office/drawing/2014/main" id="{EB82FB89-CE53-45EC-A364-0F49D0381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422" y="5191934"/>
            <a:ext cx="1674304" cy="65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magine" descr="Immagine">
            <a:extLst>
              <a:ext uri="{FF2B5EF4-FFF2-40B4-BE49-F238E27FC236}">
                <a16:creationId xmlns:a16="http://schemas.microsoft.com/office/drawing/2014/main" id="{856D3B8D-397B-42B3-9D4F-F507EA16D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4669" y="5995453"/>
            <a:ext cx="710858" cy="710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linkedin(1).png" descr="linkedin(1).png">
            <a:extLst>
              <a:ext uri="{FF2B5EF4-FFF2-40B4-BE49-F238E27FC236}">
                <a16:creationId xmlns:a16="http://schemas.microsoft.com/office/drawing/2014/main" id="{946DC058-CDEF-418C-9519-77BABFA876A2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1655" y="6553851"/>
            <a:ext cx="182677" cy="18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email.png" descr="email.png">
            <a:extLst>
              <a:ext uri="{FF2B5EF4-FFF2-40B4-BE49-F238E27FC236}">
                <a16:creationId xmlns:a16="http://schemas.microsoft.com/office/drawing/2014/main" id="{7913AAA9-DBDC-4A70-8BB7-6EE927C04092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7351" y="5991319"/>
            <a:ext cx="221441" cy="22144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AE6124F-D64B-4F13-A4DF-58569D8CDB4A}"/>
              </a:ext>
            </a:extLst>
          </p:cNvPr>
          <p:cNvSpPr txBox="1"/>
          <p:nvPr/>
        </p:nvSpPr>
        <p:spPr>
          <a:xfrm>
            <a:off x="9930547" y="5927916"/>
            <a:ext cx="7124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email@studenti.unisa.it</a:t>
            </a:r>
            <a:r>
              <a:rPr lang="it-IT" sz="14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  <a:sym typeface="Helvetica Neue"/>
              </a:rPr>
              <a:t> 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4805B0C-6EB0-44F8-AA04-BAABE2F3E3BD}"/>
              </a:ext>
            </a:extLst>
          </p:cNvPr>
          <p:cNvSpPr txBox="1"/>
          <p:nvPr/>
        </p:nvSpPr>
        <p:spPr>
          <a:xfrm>
            <a:off x="9930547" y="6506691"/>
            <a:ext cx="712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</a:rPr>
              <a:t>Account social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1B01409C-E83A-457D-A8CB-D3F1E8C88610}"/>
              </a:ext>
            </a:extLst>
          </p:cNvPr>
          <p:cNvSpPr txBox="1"/>
          <p:nvPr/>
        </p:nvSpPr>
        <p:spPr>
          <a:xfrm>
            <a:off x="9930547" y="6247072"/>
            <a:ext cx="712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Exo-light" panose="02000303000000000000" pitchFamily="50" charset="0"/>
                <a:ea typeface="LaZYDAY" panose="02000603000000000000" pitchFamily="2" charset="0"/>
                <a:cs typeface="+mj-cs"/>
              </a:rPr>
              <a:t>Sito Web</a:t>
            </a:r>
          </a:p>
        </p:txBody>
      </p:sp>
      <p:pic>
        <p:nvPicPr>
          <p:cNvPr id="43" name="world-wide-web.png" descr="world-wide-web.png">
            <a:extLst>
              <a:ext uri="{FF2B5EF4-FFF2-40B4-BE49-F238E27FC236}">
                <a16:creationId xmlns:a16="http://schemas.microsoft.com/office/drawing/2014/main" id="{85FD0BC1-17A4-4852-9738-A08656DD0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019" y="6247072"/>
            <a:ext cx="207620" cy="207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451DCF0-5CA4-4911-A31A-302D90C01F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46657">
            <a:off x="184762" y="427264"/>
            <a:ext cx="2505075" cy="1409105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E553BB-D605-4493-84BC-295C78173E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00079">
            <a:off x="5863602" y="394836"/>
            <a:ext cx="2505076" cy="1409105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1709EE3-EE23-4B43-8604-A6457BA7DE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93384">
            <a:off x="283110" y="2608158"/>
            <a:ext cx="2505075" cy="1409105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6CA9530-13EE-478C-B18B-AF88035B0E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397144">
            <a:off x="3020774" y="884175"/>
            <a:ext cx="2527514" cy="1421727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FEE4F54-257C-41AA-B1F1-67BC2710AE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58539">
            <a:off x="3113785" y="2912823"/>
            <a:ext cx="2584146" cy="1453582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BC47913E-0BC4-4F3C-A4B9-0D2BA51926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89541">
            <a:off x="5955311" y="2530413"/>
            <a:ext cx="2401238" cy="1350696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1282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150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Exo-bold</vt:lpstr>
      <vt:lpstr>Exo-light</vt:lpstr>
      <vt:lpstr>Exo-Medium</vt:lpstr>
      <vt:lpstr>Exo-thin</vt:lpstr>
      <vt:lpstr>Helvetica Neue Medium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Ferrara</dc:creator>
  <cp:lastModifiedBy>Francesco Abate</cp:lastModifiedBy>
  <cp:revision>3</cp:revision>
  <dcterms:created xsi:type="dcterms:W3CDTF">2022-06-20T18:10:20Z</dcterms:created>
  <dcterms:modified xsi:type="dcterms:W3CDTF">2022-06-27T09:26:48Z</dcterms:modified>
</cp:coreProperties>
</file>